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handoutMasterIdLst>
    <p:handoutMasterId r:id="rId123"/>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428" r:id="rId22"/>
    <p:sldId id="355" r:id="rId23"/>
    <p:sldId id="260" r:id="rId24"/>
    <p:sldId id="360" r:id="rId25"/>
    <p:sldId id="361" r:id="rId26"/>
    <p:sldId id="259" r:id="rId27"/>
    <p:sldId id="261" r:id="rId28"/>
    <p:sldId id="462" r:id="rId29"/>
    <p:sldId id="461" r:id="rId30"/>
    <p:sldId id="471" r:id="rId31"/>
    <p:sldId id="362" r:id="rId32"/>
    <p:sldId id="388" r:id="rId33"/>
    <p:sldId id="352" r:id="rId34"/>
    <p:sldId id="353" r:id="rId35"/>
    <p:sldId id="348" r:id="rId36"/>
    <p:sldId id="342" r:id="rId37"/>
    <p:sldId id="380" r:id="rId38"/>
    <p:sldId id="433" r:id="rId39"/>
    <p:sldId id="349" r:id="rId40"/>
    <p:sldId id="378" r:id="rId41"/>
    <p:sldId id="351" r:id="rId42"/>
    <p:sldId id="434" r:id="rId43"/>
    <p:sldId id="464" r:id="rId44"/>
    <p:sldId id="350" r:id="rId45"/>
    <p:sldId id="363" r:id="rId46"/>
    <p:sldId id="465" r:id="rId47"/>
    <p:sldId id="470" r:id="rId48"/>
    <p:sldId id="369" r:id="rId49"/>
    <p:sldId id="384" r:id="rId50"/>
    <p:sldId id="407" r:id="rId51"/>
    <p:sldId id="468" r:id="rId52"/>
    <p:sldId id="449" r:id="rId53"/>
    <p:sldId id="467" r:id="rId54"/>
    <p:sldId id="472" r:id="rId55"/>
    <p:sldId id="448" r:id="rId56"/>
    <p:sldId id="466" r:id="rId57"/>
    <p:sldId id="415" r:id="rId58"/>
    <p:sldId id="410" r:id="rId59"/>
    <p:sldId id="412" r:id="rId60"/>
    <p:sldId id="413" r:id="rId61"/>
    <p:sldId id="458" r:id="rId62"/>
    <p:sldId id="430" r:id="rId63"/>
    <p:sldId id="452" r:id="rId64"/>
    <p:sldId id="463" r:id="rId65"/>
    <p:sldId id="431" r:id="rId66"/>
    <p:sldId id="406" r:id="rId67"/>
    <p:sldId id="408" r:id="rId68"/>
    <p:sldId id="405" r:id="rId69"/>
    <p:sldId id="444" r:id="rId70"/>
    <p:sldId id="443" r:id="rId71"/>
    <p:sldId id="445" r:id="rId72"/>
    <p:sldId id="454" r:id="rId73"/>
    <p:sldId id="439" r:id="rId74"/>
    <p:sldId id="436" r:id="rId75"/>
    <p:sldId id="437" r:id="rId76"/>
    <p:sldId id="473" r:id="rId77"/>
    <p:sldId id="438" r:id="rId78"/>
    <p:sldId id="347" r:id="rId79"/>
    <p:sldId id="389" r:id="rId80"/>
    <p:sldId id="456" r:id="rId81"/>
    <p:sldId id="262" r:id="rId82"/>
    <p:sldId id="341" r:id="rId83"/>
    <p:sldId id="340" r:id="rId84"/>
    <p:sldId id="364" r:id="rId85"/>
    <p:sldId id="371" r:id="rId86"/>
    <p:sldId id="373" r:id="rId87"/>
    <p:sldId id="374" r:id="rId88"/>
    <p:sldId id="375" r:id="rId89"/>
    <p:sldId id="411" r:id="rId90"/>
    <p:sldId id="372" r:id="rId91"/>
    <p:sldId id="416" r:id="rId92"/>
    <p:sldId id="367" r:id="rId93"/>
    <p:sldId id="391" r:id="rId94"/>
    <p:sldId id="396" r:id="rId95"/>
    <p:sldId id="289" r:id="rId96"/>
    <p:sldId id="469" r:id="rId97"/>
    <p:sldId id="421" r:id="rId98"/>
    <p:sldId id="268" r:id="rId99"/>
    <p:sldId id="432" r:id="rId100"/>
    <p:sldId id="417" r:id="rId101"/>
    <p:sldId id="395" r:id="rId102"/>
    <p:sldId id="387" r:id="rId103"/>
    <p:sldId id="426" r:id="rId104"/>
    <p:sldId id="427" r:id="rId105"/>
    <p:sldId id="414" r:id="rId106"/>
    <p:sldId id="376" r:id="rId107"/>
    <p:sldId id="441" r:id="rId108"/>
    <p:sldId id="393" r:id="rId109"/>
    <p:sldId id="345" r:id="rId110"/>
    <p:sldId id="420" r:id="rId111"/>
    <p:sldId id="423" r:id="rId112"/>
    <p:sldId id="381" r:id="rId113"/>
    <p:sldId id="392" r:id="rId114"/>
    <p:sldId id="450" r:id="rId115"/>
    <p:sldId id="425" r:id="rId116"/>
    <p:sldId id="442" r:id="rId117"/>
    <p:sldId id="440" r:id="rId118"/>
    <p:sldId id="368" r:id="rId119"/>
    <p:sldId id="409" r:id="rId120"/>
    <p:sldId id="418" r:id="rId121"/>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04" autoAdjust="0"/>
  </p:normalViewPr>
  <p:slideViewPr>
    <p:cSldViewPr snapToGrid="0">
      <p:cViewPr varScale="1">
        <p:scale>
          <a:sx n="98" d="100"/>
          <a:sy n="98" d="100"/>
        </p:scale>
        <p:origin x="88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29/03/2019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29/03/2019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96</a:t>
            </a:fld>
            <a:endParaRPr lang="fr-FR"/>
          </a:p>
        </p:txBody>
      </p:sp>
    </p:spTree>
    <p:extLst>
      <p:ext uri="{BB962C8B-B14F-4D97-AF65-F5344CB8AC3E}">
        <p14:creationId xmlns:p14="http://schemas.microsoft.com/office/powerpoint/2010/main" val="24985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104</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110</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120</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30</a:t>
            </a:fld>
            <a:endParaRPr lang="fr-FR"/>
          </a:p>
        </p:txBody>
      </p:sp>
    </p:spTree>
    <p:extLst>
      <p:ext uri="{BB962C8B-B14F-4D97-AF65-F5344CB8AC3E}">
        <p14:creationId xmlns:p14="http://schemas.microsoft.com/office/powerpoint/2010/main" val="368912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85455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95</a:t>
            </a:fld>
            <a:endParaRPr lang="fr-FR"/>
          </a:p>
        </p:txBody>
      </p:sp>
    </p:spTree>
    <p:extLst>
      <p:ext uri="{BB962C8B-B14F-4D97-AF65-F5344CB8AC3E}">
        <p14:creationId xmlns:p14="http://schemas.microsoft.com/office/powerpoint/2010/main" val="276084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29/03/2019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29/03/2019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29/03/2019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29/03/2019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29/03/2019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29/03/2019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29/03/2019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29/03/2019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29/03/2019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20.png"/><Relationship Id="rId4" Type="http://schemas.openxmlformats.org/officeDocument/2006/relationships/hyperlink" Target="https://fr.wikipedia.org/wiki/Patron_d'architecture" TargetMode="External"/><Relationship Id="rId9" Type="http://schemas.openxmlformats.org/officeDocument/2006/relationships/image" Target="../media/image16.png"/></Relationships>
</file>

<file path=ppt/slides/_rels/slide105.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xaguildev.github.io/" TargetMode="External"/><Relationship Id="rId10" Type="http://schemas.openxmlformats.org/officeDocument/2006/relationships/image" Target="../media/image8.png"/><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6.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personn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4.xml.rels><?xml version="1.0" encoding="UTF-8" standalone="yes"?>
<Relationships xmlns="http://schemas.openxmlformats.org/package/2006/relationships"><Relationship Id="rId3" Type="http://schemas.openxmlformats.org/officeDocument/2006/relationships/hyperlink" Target="http://monapi/personnes/3"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 Id="rId4" Type="http://schemas.openxmlformats.org/officeDocument/2006/relationships/hyperlink" Target="http://monapi/personnes/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ietf.org/rfc/rfc2616.txt" TargetMode="External"/><Relationship Id="rId2" Type="http://schemas.openxmlformats.org/officeDocument/2006/relationships/hyperlink" Target="http://monapi/calculate-fibonacc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monapi/list/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ools.ietf.org/html/rfc6902" TargetMode="External"/><Relationship Id="rId2" Type="http://schemas.openxmlformats.org/officeDocument/2006/relationships/hyperlink" Target="http://monapi/list/1"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jpeg"/><Relationship Id="rId4" Type="http://schemas.openxmlformats.org/officeDocument/2006/relationships/hyperlink" Target="http://jsonpatch.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0.png"/><Relationship Id="rId4" Type="http://schemas.microsoft.com/office/2007/relationships/hdphoto" Target="../media/hdphoto2.wdp"/></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75.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7.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109</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119</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525224" y="4353680"/>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925970" y="4402922"/>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1913464" y="5186006"/>
            <a:ext cx="3356625" cy="369332"/>
          </a:xfrm>
          <a:prstGeom prst="rect">
            <a:avLst/>
          </a:prstGeom>
        </p:spPr>
        <p:txBody>
          <a:bodyPr wrap="none">
            <a:spAutoFit/>
          </a:bodyPr>
          <a:lstStyle/>
          <a:p>
            <a:r>
              <a:rPr lang="fr-FR" dirty="0">
                <a:hlinkClick r:id="rId4"/>
              </a:rPr>
              <a:t>https://www.guillaume-chervet.fr</a:t>
            </a:r>
            <a:endParaRPr lang="fr-FR" dirty="0"/>
          </a:p>
        </p:txBody>
      </p:sp>
      <p:sp>
        <p:nvSpPr>
          <p:cNvPr id="12" name="Rectangle 11">
            <a:extLst>
              <a:ext uri="{FF2B5EF4-FFF2-40B4-BE49-F238E27FC236}">
                <a16:creationId xmlns:a16="http://schemas.microsoft.com/office/drawing/2014/main" id="{4CF37769-84C8-4694-851F-F4D4E7DEAD38}"/>
              </a:ext>
            </a:extLst>
          </p:cNvPr>
          <p:cNvSpPr/>
          <p:nvPr/>
        </p:nvSpPr>
        <p:spPr>
          <a:xfrm>
            <a:off x="8373503" y="6134727"/>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957815" y="4033590"/>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8096897" y="3427351"/>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7279716" y="4890966"/>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2265" y="1572986"/>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0559" y="1958005"/>
            <a:ext cx="2103256" cy="2103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Ã©sultat de recherche d'images pour &quot;mvp microsoft&quot;">
            <a:extLst>
              <a:ext uri="{FF2B5EF4-FFF2-40B4-BE49-F238E27FC236}">
                <a16:creationId xmlns:a16="http://schemas.microsoft.com/office/drawing/2014/main" id="{38331DE4-D348-430D-9509-43EFF524DC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87961" y="5146110"/>
            <a:ext cx="1581150" cy="63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1686513"/>
          </a:xfrm>
        </p:spPr>
        <p:txBody>
          <a:bodyPr>
            <a:normAutofit/>
          </a:bodyPr>
          <a:lstStyle/>
          <a:p>
            <a:pPr marL="0" indent="0" algn="ctr">
              <a:buNone/>
            </a:pPr>
            <a:r>
              <a:rPr lang="fr-FR" sz="4400" dirty="0"/>
              <a:t>L'auteur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838323" y="3504936"/>
            <a:ext cx="3114675" cy="2308324"/>
          </a:xfrm>
          <a:prstGeom prst="rect">
            <a:avLst/>
          </a:prstGeom>
        </p:spPr>
        <p:txBody>
          <a:bodyPr wrap="square">
            <a:spAutoFit/>
          </a:bodyPr>
          <a:lstStyle/>
          <a:p>
            <a:pPr marL="457200" indent="-457200">
              <a:buFont typeface="Arial" panose="020B0604020202020204" pitchFamily="34" charset="0"/>
              <a:buChar char="•"/>
            </a:pPr>
            <a:r>
              <a:rPr lang="fr-FR" sz="3600" b="1" dirty="0">
                <a:solidFill>
                  <a:srgbClr val="0070C0"/>
                </a:solidFill>
              </a:rPr>
              <a:t>Performance</a:t>
            </a:r>
          </a:p>
          <a:p>
            <a:pPr marL="457200" indent="-457200">
              <a:buFont typeface="Arial" panose="020B0604020202020204" pitchFamily="34" charset="0"/>
              <a:buChar char="•"/>
            </a:pPr>
            <a:r>
              <a:rPr lang="fr-FR" sz="3600" b="1" dirty="0" err="1">
                <a:solidFill>
                  <a:srgbClr val="0070C0"/>
                </a:solidFill>
              </a:rPr>
              <a:t>Reliability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Scalability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Simplicity</a:t>
            </a:r>
            <a:endParaRPr lang="fr-FR" sz="36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176966" y="3319211"/>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rgbClr val="0070C0"/>
                </a:solidFill>
              </a:rPr>
              <a:t>Modifiability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Evolvability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Extensibility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Customizability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Configurability</a:t>
            </a:r>
            <a:endParaRPr lang="fr-FR" sz="3600" b="1" dirty="0">
              <a:solidFill>
                <a:srgbClr val="0070C0"/>
              </a:solidFill>
            </a:endParaRPr>
          </a:p>
        </p:txBody>
      </p:sp>
    </p:spTree>
    <p:extLst>
      <p:ext uri="{BB962C8B-B14F-4D97-AF65-F5344CB8AC3E}">
        <p14:creationId xmlns:p14="http://schemas.microsoft.com/office/powerpoint/2010/main" val="25574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2928938" y="2914650"/>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280395"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271833" y="2557457"/>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fontScale="92500" lnSpcReduction="10000"/>
          </a:bodyPr>
          <a:lstStyle/>
          <a:p>
            <a:pPr marL="1143000" indent="-1143000">
              <a:buFont typeface="+mj-lt"/>
              <a:buAutoNum type="arabicPeriod"/>
            </a:pPr>
            <a:r>
              <a:rPr lang="fr-FR" sz="6000" dirty="0">
                <a:solidFill>
                  <a:schemeClr val="bg2">
                    <a:lumMod val="10000"/>
                  </a:schemeClr>
                </a:solidFill>
              </a:rPr>
              <a:t>Introduction</a:t>
            </a:r>
          </a:p>
          <a:p>
            <a:pPr marL="1143000" indent="-1143000">
              <a:buFont typeface="+mj-lt"/>
              <a:buAutoNum type="arabicPeriod"/>
            </a:pPr>
            <a:r>
              <a:rPr lang="fr-FR" sz="6000" dirty="0">
                <a:solidFill>
                  <a:schemeClr val="bg2">
                    <a:lumMod val="10000"/>
                  </a:schemeClr>
                </a:solidFill>
              </a:rPr>
              <a:t>REST </a:t>
            </a:r>
          </a:p>
          <a:p>
            <a:pPr marL="1371600" lvl="1" indent="-914400">
              <a:buFont typeface="+mj-lt"/>
              <a:buAutoNum type="arabicPeriod"/>
            </a:pPr>
            <a:r>
              <a:rPr lang="fr-FR" sz="5200" dirty="0">
                <a:solidFill>
                  <a:schemeClr val="bg1">
                    <a:lumMod val="65000"/>
                  </a:schemeClr>
                </a:solidFill>
              </a:rPr>
              <a:t>Les règles</a:t>
            </a:r>
          </a:p>
          <a:p>
            <a:pPr marL="1371600" lvl="1" indent="-914400">
              <a:buFont typeface="+mj-lt"/>
              <a:buAutoNum type="arabicPeriod"/>
            </a:pPr>
            <a:r>
              <a:rPr lang="fr-FR" sz="5200" dirty="0">
                <a:solidFill>
                  <a:schemeClr val="bg1">
                    <a:lumMod val="65000"/>
                  </a:schemeClr>
                </a:solidFill>
              </a:rPr>
              <a:t>Bonnes pratiques</a:t>
            </a:r>
          </a:p>
          <a:p>
            <a:pPr marL="1371600" lvl="1" indent="-914400">
              <a:buFont typeface="+mj-lt"/>
              <a:buAutoNum type="arabicPeriod"/>
            </a:pPr>
            <a:r>
              <a:rPr lang="fr-FR" sz="5200" dirty="0">
                <a:solidFill>
                  <a:schemeClr val="bg1">
                    <a:lumMod val="65000"/>
                  </a:schemeClr>
                </a:solidFill>
              </a:rPr>
              <a:t>Cache</a:t>
            </a:r>
          </a:p>
          <a:p>
            <a:pPr marL="1143000" indent="-114300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pic>
        <p:nvPicPr>
          <p:cNvPr id="76" name="Picture 4" descr="Résultat de recherche d'images pour &quot;image serveur&quot;">
            <a:extLst>
              <a:ext uri="{FF2B5EF4-FFF2-40B4-BE49-F238E27FC236}">
                <a16:creationId xmlns:a16="http://schemas.microsoft.com/office/drawing/2014/main" id="{E9D57283-0D4E-4BED-A8B7-B1503BFF5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501329" y="30471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77" name="Espace réservé du contenu 2">
            <a:extLst>
              <a:ext uri="{FF2B5EF4-FFF2-40B4-BE49-F238E27FC236}">
                <a16:creationId xmlns:a16="http://schemas.microsoft.com/office/drawing/2014/main" id="{6E2E992E-E72F-4119-A10B-981DC2B6B190}"/>
              </a:ext>
            </a:extLst>
          </p:cNvPr>
          <p:cNvSpPr txBox="1">
            <a:spLocks/>
          </p:cNvSpPr>
          <p:nvPr/>
        </p:nvSpPr>
        <p:spPr>
          <a:xfrm>
            <a:off x="9965022" y="3832727"/>
            <a:ext cx="1644288"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Gestionnaire de </a:t>
            </a:r>
            <a:r>
              <a:rPr lang="fr-FR" b="1" dirty="0" err="1"/>
              <a:t>templates</a:t>
            </a:r>
            <a:endParaRPr lang="fr-FR" dirty="0"/>
          </a:p>
        </p:txBody>
      </p:sp>
      <p:grpSp>
        <p:nvGrpSpPr>
          <p:cNvPr id="78" name="Groupe 77">
            <a:extLst>
              <a:ext uri="{FF2B5EF4-FFF2-40B4-BE49-F238E27FC236}">
                <a16:creationId xmlns:a16="http://schemas.microsoft.com/office/drawing/2014/main" id="{8E4866A1-306F-4DDE-BA18-5ED211F3D68B}"/>
              </a:ext>
            </a:extLst>
          </p:cNvPr>
          <p:cNvGrpSpPr/>
          <p:nvPr/>
        </p:nvGrpSpPr>
        <p:grpSpPr>
          <a:xfrm>
            <a:off x="11199075" y="2422495"/>
            <a:ext cx="386744" cy="467381"/>
            <a:chOff x="7629365" y="5649458"/>
            <a:chExt cx="386744" cy="467381"/>
          </a:xfrm>
        </p:grpSpPr>
        <p:pic>
          <p:nvPicPr>
            <p:cNvPr id="79" name="Picture 4" descr="Résultat de recherche d'images pour &quot;image serveur&quot;">
              <a:extLst>
                <a:ext uri="{FF2B5EF4-FFF2-40B4-BE49-F238E27FC236}">
                  <a16:creationId xmlns:a16="http://schemas.microsoft.com/office/drawing/2014/main" id="{E57B1FD4-0490-4805-8EA5-782DF06DB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a:extLst>
                <a:ext uri="{FF2B5EF4-FFF2-40B4-BE49-F238E27FC236}">
                  <a16:creationId xmlns:a16="http://schemas.microsoft.com/office/drawing/2014/main" id="{66A80C2C-78C4-449A-991C-60868BD97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1" name="Connecteur droit 80">
            <a:extLst>
              <a:ext uri="{FF2B5EF4-FFF2-40B4-BE49-F238E27FC236}">
                <a16:creationId xmlns:a16="http://schemas.microsoft.com/office/drawing/2014/main" id="{803FAE2A-D75C-4951-9CFF-E5420E740A1D}"/>
              </a:ext>
            </a:extLst>
          </p:cNvPr>
          <p:cNvCxnSpPr>
            <a:cxnSpLocks/>
            <a:stCxn id="76" idx="0"/>
            <a:endCxn id="79" idx="1"/>
          </p:cNvCxnSpPr>
          <p:nvPr/>
        </p:nvCxnSpPr>
        <p:spPr>
          <a:xfrm flipV="1">
            <a:off x="10735742" y="2647034"/>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7BFF0CD6-1C06-40B5-BFCD-F5720529B1A6}"/>
              </a:ext>
            </a:extLst>
          </p:cNvPr>
          <p:cNvCxnSpPr>
            <a:cxnSpLocks/>
            <a:stCxn id="57" idx="3"/>
            <a:endCxn id="76" idx="1"/>
          </p:cNvCxnSpPr>
          <p:nvPr/>
        </p:nvCxnSpPr>
        <p:spPr>
          <a:xfrm flipV="1">
            <a:off x="8906237" y="3427198"/>
            <a:ext cx="1595092" cy="18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3932282861"/>
              </p:ext>
            </p:extLst>
          </p:nvPr>
        </p:nvGraphicFramePr>
        <p:xfrm>
          <a:off x="429593" y="1237773"/>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995730059"/>
              </p:ext>
            </p:extLst>
          </p:nvPr>
        </p:nvGraphicFramePr>
        <p:xfrm>
          <a:off x="0" y="0"/>
          <a:ext cx="12192000" cy="6090648"/>
        </p:xfrm>
        <a:graphic>
          <a:graphicData uri="http://schemas.openxmlformats.org/drawingml/2006/table">
            <a:tbl>
              <a:tblPr>
                <a:tableStyleId>{8799B23B-EC83-4686-B30A-512413B5E67A}</a:tableStyleId>
              </a:tblPr>
              <a:tblGrid>
                <a:gridCol w="972766">
                  <a:extLst>
                    <a:ext uri="{9D8B030D-6E8A-4147-A177-3AD203B41FA5}">
                      <a16:colId xmlns:a16="http://schemas.microsoft.com/office/drawing/2014/main" val="1445443359"/>
                    </a:ext>
                  </a:extLst>
                </a:gridCol>
                <a:gridCol w="2456234">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marL="0" algn="ctr" defTabSz="914400" rtl="0" eaLnBrk="1" latinLnBrk="0" hangingPunct="1"/>
                      <a:r>
                        <a:rPr lang="fr-FR" sz="3200" b="1" kern="1200" dirty="0">
                          <a:solidFill>
                            <a:schemeClr val="tx1"/>
                          </a:solidFill>
                          <a:latin typeface="+mn-lt"/>
                          <a:ea typeface="+mn-ea"/>
                          <a:cs typeface="+mn-cs"/>
                        </a:rPr>
                        <a:t>Code</a:t>
                      </a:r>
                    </a:p>
                  </a:txBody>
                  <a:tcPr marL="20514" marR="43959" marT="14653" marB="14653" anchor="ctr"/>
                </a:tc>
                <a:tc>
                  <a:txBody>
                    <a:bodyPr/>
                    <a:lstStyle/>
                    <a:p>
                      <a:pPr marL="0" algn="ctr" defTabSz="914400" rtl="0" eaLnBrk="1" latinLnBrk="0" hangingPunct="1"/>
                      <a:r>
                        <a:rPr lang="fr-FR" sz="3200" b="1" kern="1200">
                          <a:solidFill>
                            <a:schemeClr val="tx1"/>
                          </a:solidFill>
                          <a:latin typeface="+mn-lt"/>
                          <a:ea typeface="+mn-ea"/>
                          <a:cs typeface="+mn-cs"/>
                        </a:rPr>
                        <a:t>Message</a:t>
                      </a:r>
                    </a:p>
                  </a:txBody>
                  <a:tcPr marL="20514" marR="43959" marT="14653" marB="14653" anchor="ctr"/>
                </a:tc>
                <a:tc>
                  <a:txBody>
                    <a:bodyPr/>
                    <a:lstStyle/>
                    <a:p>
                      <a:pPr marL="0" algn="ctr" defTabSz="914400" rtl="0" eaLnBrk="1" latinLnBrk="0" hangingPunct="1"/>
                      <a:r>
                        <a:rPr lang="fr-FR" sz="3200" b="1" kern="1200" dirty="0">
                          <a:solidFill>
                            <a:schemeClr val="tx1"/>
                          </a:solidFill>
                          <a:latin typeface="+mn-lt"/>
                          <a:ea typeface="+mn-ea"/>
                          <a:cs typeface="+mn-cs"/>
                        </a:rPr>
                        <a:t>Signification</a:t>
                      </a: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Succès de réponse pour toutes méthodes sauf la création avec POST.</a:t>
                      </a:r>
                      <a:endParaRPr lang="fr-FR" sz="1800" dirty="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effectLst/>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effectLst/>
                        </a:rPr>
                        <a:t>202</a:t>
                      </a:r>
                      <a:endParaRPr lang="fr-FR" sz="1800" kern="1200" dirty="0">
                        <a:solidFill>
                          <a:srgbClr val="00B050"/>
                        </a:solidFill>
                        <a:effectLst/>
                        <a:latin typeface="+mn-lt"/>
                        <a:ea typeface="+mn-ea"/>
                        <a:cs typeface="+mn-cs"/>
                      </a:endParaRPr>
                    </a:p>
                  </a:txBody>
                  <a:tcPr marL="20514" marR="43959" marT="14653" marB="14653" anchor="ctr"/>
                </a:tc>
                <a:tc>
                  <a:txBody>
                    <a:bodyPr/>
                    <a:lstStyle/>
                    <a:p>
                      <a:pPr marL="0" algn="l" defTabSz="914400" rtl="0" eaLnBrk="1" latinLnBrk="0" hangingPunct="1"/>
                      <a:r>
                        <a:rPr lang="fr-FR" sz="1800" kern="1200" dirty="0">
                          <a:effectLst/>
                        </a:rPr>
                        <a:t>Accepted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marL="0" algn="l" defTabSz="914400" rtl="0" eaLnBrk="1" latinLnBrk="0" hangingPunct="1"/>
                      <a:r>
                        <a:rPr lang="fr-FR" sz="1800" kern="1200" dirty="0">
                          <a:effectLst/>
                        </a:rPr>
                        <a:t>Requête traitée, mais sans garantie de résultat.</a:t>
                      </a:r>
                      <a:endParaRPr lang="fr-FR" sz="180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2483627546"/>
                  </a:ext>
                </a:extLst>
              </a:tr>
              <a:tr h="366324">
                <a:tc>
                  <a:txBody>
                    <a:bodyPr/>
                    <a:lstStyle/>
                    <a:p>
                      <a:pPr algn="l"/>
                      <a:r>
                        <a:rPr lang="fr-FR" sz="1800" dirty="0">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effectLst/>
                        </a:rPr>
                        <a:t>206</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Partial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a:effectLst/>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effectLst/>
                        </a:rPr>
                        <a:t>301</a:t>
                      </a:r>
                      <a:endParaRPr lang="fr-FR" sz="1800" dirty="0">
                        <a:solidFill>
                          <a:srgbClr val="0070C0"/>
                        </a:solidFill>
                        <a:effectLst/>
                        <a:latin typeface="Merriweather"/>
                      </a:endParaRPr>
                    </a:p>
                  </a:txBody>
                  <a:tcPr marL="20514" marR="43959" marT="14653" marB="14653" anchor="ctr"/>
                </a:tc>
                <a:tc>
                  <a:txBody>
                    <a:bodyPr/>
                    <a:lstStyle/>
                    <a:p>
                      <a:pPr marL="0" algn="l" defTabSz="914400" rtl="0" eaLnBrk="1" latinLnBrk="0" hangingPunct="1"/>
                      <a:r>
                        <a:rPr lang="fr-FR" sz="1800" kern="1200" dirty="0" err="1">
                          <a:effectLst/>
                        </a:rPr>
                        <a:t>Moved</a:t>
                      </a:r>
                      <a:r>
                        <a:rPr lang="fr-FR" sz="1800" kern="1200" dirty="0">
                          <a:effectLst/>
                        </a:rPr>
                        <a:t> </a:t>
                      </a:r>
                      <a:r>
                        <a:rPr lang="fr-FR" sz="1800" kern="1200" dirty="0" err="1">
                          <a:effectLst/>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kern="1200" dirty="0">
                          <a:effectLst/>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effectLst/>
                        </a:rPr>
                        <a:t>302</a:t>
                      </a:r>
                      <a:endParaRPr lang="fr-FR" sz="1800" dirty="0">
                        <a:solidFill>
                          <a:srgbClr val="0070C0"/>
                        </a:solidFill>
                        <a:effectLst/>
                        <a:latin typeface="Merriweather"/>
                      </a:endParaRPr>
                    </a:p>
                  </a:txBody>
                  <a:tcPr marL="20514" marR="43959" marT="14653" marB="14653" anchor="ctr"/>
                </a:tc>
                <a:tc>
                  <a:txBody>
                    <a:bodyPr/>
                    <a:lstStyle/>
                    <a:p>
                      <a:pPr algn="l"/>
                      <a:r>
                        <a:rPr lang="fr-FR" sz="1800" kern="1200" dirty="0" err="1">
                          <a:effectLst/>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kern="1200" dirty="0">
                          <a:effectLst/>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Not </a:t>
                      </a:r>
                      <a:r>
                        <a:rPr lang="fr-FR" sz="1800" dirty="0" err="1">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Bad </a:t>
                      </a:r>
                      <a:r>
                        <a:rPr lang="fr-FR" sz="1800" dirty="0" err="1">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Not </a:t>
                      </a:r>
                      <a:r>
                        <a:rPr lang="fr-FR" sz="1800" dirty="0" err="1">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Service </a:t>
                      </a:r>
                      <a:r>
                        <a:rPr lang="fr-FR" sz="1800" dirty="0" err="1">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0" y="6534834"/>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a:t>
            </a:r>
            <a:r>
              <a:rPr lang="fr-FR" dirty="0"/>
              <a:t> string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b="1" dirty="0">
                <a:solidFill>
                  <a:srgbClr val="0070C0"/>
                </a:solidFill>
              </a:rPr>
              <a:t>HTTP GET </a:t>
            </a:r>
            <a:r>
              <a:rPr lang="fr-FR" sz="3600" dirty="0"/>
              <a:t>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b="1" dirty="0">
                <a:solidFill>
                  <a:srgbClr val="0070C0"/>
                </a:solidFill>
              </a:rPr>
              <a:t>HTTP CODE 200</a:t>
            </a:r>
          </a:p>
          <a:p>
            <a:pPr marL="0" indent="0">
              <a:buNone/>
            </a:pPr>
            <a:r>
              <a:rPr lang="en-US" sz="3600" dirty="0">
                <a:solidFill>
                  <a:schemeClr val="accent6">
                    <a:lumMod val="75000"/>
                  </a:schemeClr>
                </a:solidFill>
              </a:rPr>
              <a:t>Content-Type: application/json; charset=utf-8</a:t>
            </a:r>
            <a:endParaRPr lang="fr-FR" sz="3600" dirty="0">
              <a:solidFill>
                <a:schemeClr val="accent6">
                  <a:lumMod val="75000"/>
                </a:schemeClr>
              </a:solidFill>
            </a:endParaRPr>
          </a:p>
          <a:p>
            <a:pPr marL="0" indent="0">
              <a:buNone/>
            </a:pPr>
            <a:r>
              <a:rPr lang="fr-FR" sz="3600" dirty="0">
                <a:solidFill>
                  <a:schemeClr val="accent6">
                    <a:lumMod val="75000"/>
                  </a:schemeClr>
                </a:solidFill>
              </a:rPr>
              <a:t>{’’data’’:[{’’id’’:1,’’nom’’: ’’Ryckewaert’’, ’’</a:t>
            </a:r>
            <a:r>
              <a:rPr lang="fr-FR" sz="3600" dirty="0" err="1">
                <a:solidFill>
                  <a:schemeClr val="accent6">
                    <a:lumMod val="75000"/>
                  </a:schemeClr>
                </a:solidFill>
              </a:rPr>
              <a:t>prenom</a:t>
            </a:r>
            <a:r>
              <a:rPr lang="fr-FR" sz="3600" dirty="0">
                <a:solidFill>
                  <a:schemeClr val="accent6">
                    <a:lumMod val="75000"/>
                  </a:schemeClr>
                </a:solidFill>
              </a:rPr>
              <a:t>’’:’’Cécile’’, age:10}]}</a:t>
            </a:r>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409497" y="1667272"/>
            <a:ext cx="5640421" cy="4351338"/>
          </a:xfrm>
        </p:spPr>
        <p:txBody>
          <a:bodyPr>
            <a:normAutofit/>
          </a:bodyPr>
          <a:lstStyle/>
          <a:p>
            <a:pPr marL="0" indent="0">
              <a:buNone/>
            </a:pPr>
            <a:r>
              <a:rPr lang="fr-FR" b="1" dirty="0">
                <a:solidFill>
                  <a:srgbClr val="0070C0"/>
                </a:solidFill>
              </a:rPr>
              <a:t>HTTP GET </a:t>
            </a:r>
            <a:r>
              <a:rPr lang="fr-FR" dirty="0">
                <a:hlinkClick r:id="rId3"/>
              </a:rPr>
              <a:t>http://monapi/personnes</a:t>
            </a:r>
            <a:endParaRPr lang="fr-FR" dirty="0"/>
          </a:p>
          <a:p>
            <a:pPr marL="0" indent="0">
              <a:buNone/>
            </a:pPr>
            <a:br>
              <a:rPr lang="fr-FR" b="1" dirty="0">
                <a:solidFill>
                  <a:srgbClr val="00B050"/>
                </a:solidFill>
              </a:rPr>
            </a:br>
            <a:r>
              <a:rPr lang="fr-FR"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b="1" dirty="0">
              <a:solidFill>
                <a:schemeClr val="accent6">
                  <a:lumMod val="75000"/>
                </a:schemeClr>
              </a:solidFill>
            </a:endParaRPr>
          </a:p>
          <a:p>
            <a:pPr marL="0" indent="0">
              <a:buNone/>
            </a:pPr>
            <a:r>
              <a:rPr lang="fr-FR" b="1" dirty="0">
                <a:solidFill>
                  <a:schemeClr val="accent6">
                    <a:lumMod val="75000"/>
                  </a:schemeClr>
                </a:solidFill>
              </a:rPr>
              <a:t>{’’data’’:</a:t>
            </a:r>
            <a:r>
              <a:rPr lang="fr-FR" dirty="0">
                <a:solidFill>
                  <a:schemeClr val="accent6">
                    <a:lumMod val="75000"/>
                  </a:schemeClr>
                </a:solidFill>
              </a:rPr>
              <a:t>[{’’id’’:1,’’nom’’: ’’Ryckewaert’’, ’’</a:t>
            </a:r>
            <a:r>
              <a:rPr lang="fr-FR" dirty="0" err="1">
                <a:solidFill>
                  <a:schemeClr val="accent6">
                    <a:lumMod val="75000"/>
                  </a:schemeClr>
                </a:solidFill>
              </a:rPr>
              <a:t>prenom</a:t>
            </a:r>
            <a:r>
              <a:rPr lang="fr-FR" dirty="0">
                <a:solidFill>
                  <a:schemeClr val="accent6">
                    <a:lumMod val="75000"/>
                  </a:schemeClr>
                </a:solidFill>
              </a:rPr>
              <a:t>’’:’’Cécile’’, age:10}, {’’id’’:2,’’nom’’: ’’Chervet’’, ’’</a:t>
            </a:r>
            <a:r>
              <a:rPr lang="fr-FR" dirty="0" err="1">
                <a:solidFill>
                  <a:schemeClr val="accent6">
                    <a:lumMod val="75000"/>
                  </a:schemeClr>
                </a:solidFill>
              </a:rPr>
              <a:t>prenom</a:t>
            </a:r>
            <a:r>
              <a:rPr lang="fr-FR" dirty="0">
                <a:solidFill>
                  <a:schemeClr val="accent6">
                    <a:lumMod val="75000"/>
                  </a:schemeClr>
                </a:solidFill>
              </a:rPr>
              <a:t>’’:’ ’Guillaume’’, age:35}]</a:t>
            </a:r>
            <a:r>
              <a:rPr lang="fr-FR" b="1" dirty="0">
                <a:solidFill>
                  <a:schemeClr val="accent6">
                    <a:lumMod val="75000"/>
                  </a:schemeClr>
                </a:solidFill>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455579" y="1667272"/>
            <a:ext cx="564042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70C0"/>
                </a:solidFill>
              </a:rPr>
              <a:t>HTTP GET </a:t>
            </a:r>
            <a:r>
              <a:rPr lang="fr-FR" dirty="0">
                <a:hlinkClick r:id="rId3"/>
              </a:rPr>
              <a:t>http://monapi/personnes</a:t>
            </a:r>
            <a:endParaRPr lang="fr-FR" dirty="0"/>
          </a:p>
          <a:p>
            <a:pPr marL="0" indent="0">
              <a:buNone/>
            </a:pPr>
            <a:endParaRPr lang="en-US" dirty="0">
              <a:solidFill>
                <a:schemeClr val="accent5">
                  <a:lumMod val="50000"/>
                </a:schemeClr>
              </a:solidFill>
            </a:endParaRPr>
          </a:p>
          <a:p>
            <a:pPr marL="0" indent="0">
              <a:buNone/>
            </a:pPr>
            <a:r>
              <a:rPr lang="en-US"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dirty="0">
              <a:solidFill>
                <a:schemeClr val="accent6">
                  <a:lumMod val="75000"/>
                </a:schemeClr>
              </a:solidFill>
            </a:endParaRPr>
          </a:p>
          <a:p>
            <a:pPr marL="0" indent="0">
              <a:buFont typeface="Arial" panose="020B0604020202020204" pitchFamily="34" charset="0"/>
              <a:buNone/>
            </a:pPr>
            <a:r>
              <a:rPr lang="fr-FR" b="1" dirty="0">
                <a:solidFill>
                  <a:schemeClr val="accent6">
                    <a:lumMod val="75000"/>
                  </a:schemeClr>
                </a:solidFill>
              </a:rPr>
              <a:t>[</a:t>
            </a:r>
            <a:r>
              <a:rPr lang="fr-FR" dirty="0">
                <a:solidFill>
                  <a:schemeClr val="accent6">
                    <a:lumMod val="75000"/>
                  </a:schemeClr>
                </a:solidFill>
              </a:rPr>
              <a:t>{’’id’’:1,’’nom’’: ’’Ryckewaert’’, ’’</a:t>
            </a:r>
            <a:r>
              <a:rPr lang="fr-FR" dirty="0" err="1">
                <a:solidFill>
                  <a:schemeClr val="accent6">
                    <a:lumMod val="75000"/>
                  </a:schemeClr>
                </a:solidFill>
              </a:rPr>
              <a:t>prenom</a:t>
            </a:r>
            <a:r>
              <a:rPr lang="fr-FR" dirty="0">
                <a:solidFill>
                  <a:schemeClr val="accent6">
                    <a:lumMod val="75000"/>
                  </a:schemeClr>
                </a:solidFill>
              </a:rPr>
              <a:t>’’:’’Cécile’’, age:10}, {’’id’’:2,’’nom’’: ’’Chervet’’, ’’</a:t>
            </a:r>
            <a:r>
              <a:rPr lang="fr-FR" dirty="0" err="1">
                <a:solidFill>
                  <a:schemeClr val="accent6">
                    <a:lumMod val="75000"/>
                  </a:schemeClr>
                </a:solidFill>
              </a:rPr>
              <a:t>prenom</a:t>
            </a:r>
            <a:r>
              <a:rPr lang="fr-FR" dirty="0">
                <a:solidFill>
                  <a:schemeClr val="accent6">
                    <a:lumMod val="75000"/>
                  </a:schemeClr>
                </a:solidFill>
              </a:rPr>
              <a:t>’’:’ ’Guillaume’’, age:35}</a:t>
            </a:r>
            <a:r>
              <a:rPr lang="fr-FR" b="1" dirty="0">
                <a:solidFill>
                  <a:schemeClr val="accent6">
                    <a:lumMod val="75000"/>
                  </a:schemeClr>
                </a:solidFill>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5934069"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6705600" cy="1325563"/>
          </a:xfrm>
        </p:spPr>
        <p:txBody>
          <a:bodyPr/>
          <a:lstStyle/>
          <a:p>
            <a:r>
              <a:rPr lang="fr-FR" dirty="0"/>
              <a:t>POST, PUT précisions</a:t>
            </a:r>
          </a:p>
        </p:txBody>
      </p:sp>
      <p:sp>
        <p:nvSpPr>
          <p:cNvPr id="4" name="Espace réservé du contenu 3"/>
          <p:cNvSpPr>
            <a:spLocks noGrp="1"/>
          </p:cNvSpPr>
          <p:nvPr>
            <p:ph idx="1"/>
          </p:nvPr>
        </p:nvSpPr>
        <p:spPr>
          <a:xfrm>
            <a:off x="180977" y="1465625"/>
            <a:ext cx="5915023" cy="5678125"/>
          </a:xfrm>
        </p:spPr>
        <p:txBody>
          <a:bodyPr>
            <a:normAutofit/>
          </a:bodyPr>
          <a:lstStyle/>
          <a:p>
            <a:pPr marL="0" indent="0">
              <a:buNone/>
            </a:pPr>
            <a:r>
              <a:rPr lang="fr-FR" b="1" dirty="0">
                <a:solidFill>
                  <a:srgbClr val="0070C0"/>
                </a:solidFill>
              </a:rPr>
              <a:t>HTTP POST </a:t>
            </a:r>
            <a:r>
              <a:rPr lang="fr-FR" dirty="0">
                <a:solidFill>
                  <a:srgbClr val="0070C0"/>
                </a:solidFill>
                <a:hlinkClick r:id="rId2">
                  <a:extLst>
                    <a:ext uri="{A12FA001-AC4F-418D-AE19-62706E023703}">
                      <ahyp:hlinkClr xmlns:ahyp="http://schemas.microsoft.com/office/drawing/2018/hyperlinkcolor" val="tx"/>
                    </a:ext>
                  </a:extLst>
                </a:hlinkClick>
              </a:rPr>
              <a:t>http://monapi/personnes</a:t>
            </a:r>
            <a:r>
              <a:rPr lang="fr-FR" dirty="0">
                <a:solidFill>
                  <a:srgbClr val="0070C0"/>
                </a:solidFill>
              </a:rPr>
              <a:t> </a:t>
            </a:r>
            <a:br>
              <a:rPr lang="fr-FR" dirty="0">
                <a:solidFill>
                  <a:srgbClr val="0070C0"/>
                </a:solidFill>
              </a:rPr>
            </a:br>
            <a:r>
              <a:rPr lang="fr-FR" dirty="0">
                <a:solidFill>
                  <a:srgbClr val="0070C0"/>
                </a:solidFill>
              </a:rPr>
              <a:t>{’’nom’’: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david</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r>
              <a:rPr lang="fr-FR" b="1" dirty="0">
                <a:solidFill>
                  <a:schemeClr val="bg1">
                    <a:lumMod val="50000"/>
                  </a:schemeClr>
                </a:solidFill>
              </a:rPr>
              <a:t> </a:t>
            </a:r>
            <a:br>
              <a:rPr lang="fr-FR" b="1" dirty="0">
                <a:solidFill>
                  <a:srgbClr val="00B050"/>
                </a:solidFill>
              </a:rPr>
            </a:br>
            <a:r>
              <a:rPr lang="fr-FR" dirty="0">
                <a:solidFill>
                  <a:schemeClr val="accent6">
                    <a:lumMod val="75000"/>
                  </a:schemeClr>
                </a:solidFill>
              </a:rPr>
              <a:t>Location: </a:t>
            </a:r>
            <a:r>
              <a:rPr lang="fr-FR" dirty="0">
                <a:solidFill>
                  <a:srgbClr val="00B050"/>
                </a:solidFill>
                <a:hlinkClick r:id="rId3"/>
              </a:rPr>
              <a:t>http://monapi/personnes/3</a:t>
            </a:r>
            <a:endParaRPr lang="fr-FR" b="1" dirty="0">
              <a:solidFill>
                <a:schemeClr val="accent6">
                  <a:lumMod val="75000"/>
                </a:schemeClr>
              </a:solidFill>
            </a:endParaRP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276977" y="1465624"/>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4">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endParaRPr lang="fr-FR" b="1" dirty="0">
              <a:solidFill>
                <a:schemeClr val="bg1">
                  <a:lumMod val="50000"/>
                </a:schemeClr>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176960"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552068"/>
            <a:ext cx="10515600" cy="4978210"/>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marL="0" indent="0">
              <a:buNone/>
            </a:pPr>
            <a:endParaRPr lang="fr-FR" dirty="0">
              <a:latin typeface="Lato"/>
            </a:endParaRPr>
          </a:p>
          <a:p>
            <a:pPr marL="0" indent="0">
              <a:buNone/>
            </a:pPr>
            <a:r>
              <a:rPr lang="fr-FR" b="1" dirty="0">
                <a:solidFill>
                  <a:srgbClr val="0070C0"/>
                </a:solidFill>
              </a:rPr>
              <a:t>HTTP POST </a:t>
            </a:r>
            <a:r>
              <a:rPr lang="fr-FR" dirty="0">
                <a:solidFill>
                  <a:srgbClr val="0070C0"/>
                </a:solidFill>
                <a:hlinkClick r:id="rId2"/>
              </a:rPr>
              <a:t>http://monapi/calculate-fibonacci</a:t>
            </a:r>
            <a:r>
              <a:rPr lang="fr-FR" dirty="0">
                <a:solidFill>
                  <a:srgbClr val="0070C0"/>
                </a:solidFill>
              </a:rPr>
              <a:t> {’’input’’:390}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r>
              <a:rPr lang="fr-FR" b="1" dirty="0">
                <a:solidFill>
                  <a:schemeClr val="accent6">
                    <a:lumMod val="75000"/>
                  </a:schemeClr>
                </a:solidFill>
              </a:rPr>
              <a:t>HTTP CODE 200 </a:t>
            </a:r>
            <a:r>
              <a:rPr lang="en-US" dirty="0">
                <a:solidFill>
                  <a:schemeClr val="accent6">
                    <a:lumMod val="75000"/>
                  </a:schemeClr>
                </a:solidFill>
              </a:rPr>
              <a:t>{‘’result’’:10029}</a:t>
            </a:r>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3" name="Rectangle 2">
            <a:extLst>
              <a:ext uri="{FF2B5EF4-FFF2-40B4-BE49-F238E27FC236}">
                <a16:creationId xmlns:a16="http://schemas.microsoft.com/office/drawing/2014/main" id="{AABA093F-E45E-4BDE-A10A-9C285854F6ED}"/>
              </a:ext>
            </a:extLst>
          </p:cNvPr>
          <p:cNvSpPr/>
          <p:nvPr/>
        </p:nvSpPr>
        <p:spPr>
          <a:xfrm>
            <a:off x="0" y="6530278"/>
            <a:ext cx="3561744" cy="369332"/>
          </a:xfrm>
          <a:prstGeom prst="rect">
            <a:avLst/>
          </a:prstGeom>
        </p:spPr>
        <p:txBody>
          <a:bodyPr wrap="none">
            <a:spAutoFit/>
          </a:bodyPr>
          <a:lstStyle/>
          <a:p>
            <a:r>
              <a:rPr lang="fr-FR" dirty="0">
                <a:hlinkClick r:id="rId3"/>
              </a:rPr>
              <a:t>https://www.ietf.org/rfc/rfc2616.txt</a:t>
            </a:r>
            <a:endParaRPr lang="fr-FR" dirty="0"/>
          </a:p>
        </p:txBody>
      </p:sp>
    </p:spTree>
    <p:extLst>
      <p:ext uri="{BB962C8B-B14F-4D97-AF65-F5344CB8AC3E}">
        <p14:creationId xmlns:p14="http://schemas.microsoft.com/office/powerpoint/2010/main" val="98054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p:txBody>
          <a:bodyPr/>
          <a:lstStyle/>
          <a:p>
            <a:r>
              <a:rPr lang="fr-FR" dirty="0"/>
              <a:t>PATCH précision</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p:txBody>
          <a:bodyPr/>
          <a:lstStyle/>
          <a:p>
            <a:pPr marL="0" indent="0">
              <a:buNone/>
            </a:pPr>
            <a:r>
              <a:rPr lang="fr-FR" dirty="0"/>
              <a:t>PATCH permet une mise à jour partielle des données. </a:t>
            </a:r>
          </a:p>
          <a:p>
            <a:pPr marL="0" indent="0">
              <a:buNone/>
            </a:pPr>
            <a:endParaRPr lang="fr-FR" dirty="0"/>
          </a:p>
          <a:p>
            <a:pPr marL="0" indent="0">
              <a:buNone/>
            </a:pPr>
            <a:r>
              <a:rPr lang="fr-FR" b="1" dirty="0">
                <a:solidFill>
                  <a:srgbClr val="0070C0"/>
                </a:solidFill>
              </a:rPr>
              <a:t>HTTP PATCH </a:t>
            </a:r>
            <a:r>
              <a:rPr lang="fr-FR" dirty="0">
                <a:hlinkClick r:id="rId2"/>
              </a:rPr>
              <a:t>http://monapi/personnes/1</a:t>
            </a:r>
            <a:r>
              <a:rPr lang="fr-FR" dirty="0"/>
              <a:t> </a:t>
            </a:r>
            <a:r>
              <a:rPr lang="fr-FR" dirty="0">
                <a:solidFill>
                  <a:srgbClr val="0070C0"/>
                </a:solidFill>
              </a:rPr>
              <a:t>{’’nom’’: ’’</a:t>
            </a:r>
            <a:r>
              <a:rPr lang="fr-FR" dirty="0" err="1">
                <a:solidFill>
                  <a:srgbClr val="0070C0"/>
                </a:solidFill>
              </a:rPr>
              <a:t>delahousse</a:t>
            </a:r>
            <a:r>
              <a:rPr lang="fr-FR" dirty="0">
                <a:solidFill>
                  <a:srgbClr val="0070C0"/>
                </a:solidFill>
              </a:rPr>
              <a:t>’’}</a:t>
            </a:r>
          </a:p>
          <a:p>
            <a:pPr marL="0" indent="0">
              <a:buNone/>
            </a:pPr>
            <a:r>
              <a:rPr lang="en-US" dirty="0">
                <a:solidFill>
                  <a:srgbClr val="0070C0"/>
                </a:solidFill>
              </a:rPr>
              <a:t>Content-Type: application/json; charset=utf-8</a:t>
            </a:r>
          </a:p>
          <a:p>
            <a:endParaRPr lang="fr-FR" dirty="0"/>
          </a:p>
          <a:p>
            <a:pPr marL="0" indent="0">
              <a:buNone/>
            </a:pPr>
            <a:r>
              <a:rPr lang="fr-FR" b="1" dirty="0">
                <a:solidFill>
                  <a:schemeClr val="accent6">
                    <a:lumMod val="75000"/>
                  </a:schemeClr>
                </a:solidFill>
              </a:rPr>
              <a:t>HTTP CODE 204 </a:t>
            </a:r>
            <a:r>
              <a:rPr lang="fr-FR" dirty="0">
                <a:solidFill>
                  <a:schemeClr val="bg1">
                    <a:lumMod val="50000"/>
                  </a:schemeClr>
                </a:solidFill>
              </a:rPr>
              <a:t>// no content</a:t>
            </a:r>
          </a:p>
        </p:txBody>
      </p:sp>
    </p:spTree>
    <p:extLst>
      <p:ext uri="{BB962C8B-B14F-4D97-AF65-F5344CB8AC3E}">
        <p14:creationId xmlns:p14="http://schemas.microsoft.com/office/powerpoint/2010/main" val="2789171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9EAEE3E5-9884-42A5-B63A-E4F7CB96FBC8}"/>
              </a:ext>
            </a:extLst>
          </p:cNvPr>
          <p:cNvCxnSpPr>
            <a:cxnSpLocks/>
          </p:cNvCxnSpPr>
          <p:nvPr/>
        </p:nvCxnSpPr>
        <p:spPr>
          <a:xfrm>
            <a:off x="9269457" y="7626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2C47F48-E096-4912-87AD-6F4AFB748C98}"/>
              </a:ext>
            </a:extLst>
          </p:cNvPr>
          <p:cNvCxnSpPr>
            <a:cxnSpLocks/>
          </p:cNvCxnSpPr>
          <p:nvPr/>
        </p:nvCxnSpPr>
        <p:spPr>
          <a:xfrm>
            <a:off x="2253888" y="7921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a:xfrm>
            <a:off x="232627" y="-199485"/>
            <a:ext cx="10515600" cy="1325563"/>
          </a:xfrm>
        </p:spPr>
        <p:txBody>
          <a:bodyPr/>
          <a:lstStyle/>
          <a:p>
            <a:r>
              <a:rPr lang="fr-FR" dirty="0"/>
              <a:t>PATCH standard JSON Patch</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a:xfrm>
            <a:off x="2678186" y="1468619"/>
            <a:ext cx="6743700" cy="4351338"/>
          </a:xfrm>
        </p:spPr>
        <p:txBody>
          <a:bodyPr>
            <a:normAutofit/>
          </a:body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en-US" sz="2400" dirty="0">
                <a:solidFill>
                  <a:srgbClr val="0070C0"/>
                </a:solidFill>
              </a:rPr>
              <a:t>[</a:t>
            </a:r>
          </a:p>
          <a:p>
            <a:pPr marL="0" indent="0">
              <a:buNone/>
            </a:pPr>
            <a:r>
              <a:rPr lang="en-US" sz="2400" dirty="0">
                <a:solidFill>
                  <a:srgbClr val="0070C0"/>
                </a:solidFill>
              </a:rPr>
              <a:t>  { "op": "replace", "path": "/</a:t>
            </a:r>
            <a:r>
              <a:rPr lang="en-US" sz="2400" dirty="0" err="1">
                <a:solidFill>
                  <a:srgbClr val="0070C0"/>
                </a:solidFill>
              </a:rPr>
              <a:t>baz</a:t>
            </a:r>
            <a:r>
              <a:rPr lang="en-US" sz="2400" dirty="0">
                <a:solidFill>
                  <a:srgbClr val="0070C0"/>
                </a:solidFill>
              </a:rPr>
              <a:t>", "value": "boo" },</a:t>
            </a:r>
          </a:p>
          <a:p>
            <a:pPr marL="0" indent="0">
              <a:buNone/>
            </a:pPr>
            <a:r>
              <a:rPr lang="en-US" sz="2400" dirty="0">
                <a:solidFill>
                  <a:srgbClr val="0070C0"/>
                </a:solidFill>
              </a:rPr>
              <a:t>  { "op": "add", "path": "/hello", "value": ["world"] },</a:t>
            </a:r>
          </a:p>
          <a:p>
            <a:pPr marL="0" indent="0">
              <a:buNone/>
            </a:pPr>
            <a:r>
              <a:rPr lang="en-US" sz="2400" dirty="0">
                <a:solidFill>
                  <a:srgbClr val="0070C0"/>
                </a:solidFill>
              </a:rPr>
              <a:t>  { "op": "remove", "path": "/foo" }</a:t>
            </a:r>
          </a:p>
          <a:p>
            <a:pPr marL="0" indent="0">
              <a:buNone/>
            </a:pPr>
            <a:r>
              <a:rPr lang="en-US" sz="2400" dirty="0">
                <a:solidFill>
                  <a:srgbClr val="0070C0"/>
                </a:solidFill>
              </a:rPr>
              <a:t>]</a:t>
            </a:r>
            <a:endParaRPr lang="fr-FR" sz="2400" dirty="0">
              <a:solidFill>
                <a:srgbClr val="0070C0"/>
              </a:solidFill>
            </a:endParaRPr>
          </a:p>
          <a:p>
            <a:pPr marL="0" indent="0">
              <a:buNone/>
            </a:pPr>
            <a:r>
              <a:rPr lang="en-US" sz="2400" dirty="0">
                <a:solidFill>
                  <a:srgbClr val="0070C0"/>
                </a:solidFill>
              </a:rPr>
              <a:t>Content-Type: application/</a:t>
            </a:r>
            <a:r>
              <a:rPr lang="en-US" sz="2400" dirty="0" err="1">
                <a:solidFill>
                  <a:srgbClr val="0070C0"/>
                </a:solidFill>
              </a:rPr>
              <a:t>json-patch+json</a:t>
            </a:r>
            <a:r>
              <a:rPr lang="en-US" sz="2400" dirty="0">
                <a:solidFill>
                  <a:srgbClr val="0070C0"/>
                </a:solidFill>
              </a:rPr>
              <a:t>; charset=utf-8</a:t>
            </a:r>
          </a:p>
          <a:p>
            <a:endParaRPr lang="fr-FR" sz="2400" dirty="0"/>
          </a:p>
          <a:p>
            <a:pPr marL="0" inden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4" name="Rectangle 3">
            <a:extLst>
              <a:ext uri="{FF2B5EF4-FFF2-40B4-BE49-F238E27FC236}">
                <a16:creationId xmlns:a16="http://schemas.microsoft.com/office/drawing/2014/main" id="{FBCB464E-832F-4286-B98E-2D3C1DBC50E3}"/>
              </a:ext>
            </a:extLst>
          </p:cNvPr>
          <p:cNvSpPr/>
          <p:nvPr/>
        </p:nvSpPr>
        <p:spPr>
          <a:xfrm>
            <a:off x="19050" y="6151547"/>
            <a:ext cx="3810000" cy="707886"/>
          </a:xfrm>
          <a:prstGeom prst="rect">
            <a:avLst/>
          </a:prstGeom>
        </p:spPr>
        <p:txBody>
          <a:bodyPr wrap="square">
            <a:spAutoFit/>
          </a:bodyPr>
          <a:lstStyle/>
          <a:p>
            <a:r>
              <a:rPr lang="fr-FR" sz="2000" dirty="0">
                <a:hlinkClick r:id="rId3"/>
              </a:rPr>
              <a:t>https://tools.ietf.org/html/rfc6902</a:t>
            </a:r>
            <a:br>
              <a:rPr lang="fr-FR" sz="2000" dirty="0"/>
            </a:br>
            <a:r>
              <a:rPr lang="fr-FR" sz="2000" dirty="0">
                <a:hlinkClick r:id="rId4"/>
              </a:rPr>
              <a:t>http://jsonpatch.com</a:t>
            </a:r>
            <a:endParaRPr lang="fr-FR" sz="2000" dirty="0"/>
          </a:p>
        </p:txBody>
      </p:sp>
      <p:sp>
        <p:nvSpPr>
          <p:cNvPr id="9" name="Rectangle 8">
            <a:extLst>
              <a:ext uri="{FF2B5EF4-FFF2-40B4-BE49-F238E27FC236}">
                <a16:creationId xmlns:a16="http://schemas.microsoft.com/office/drawing/2014/main" id="{37974711-65B9-493E-91C1-F7FD79C7BBF4}"/>
              </a:ext>
            </a:extLst>
          </p:cNvPr>
          <p:cNvSpPr/>
          <p:nvPr/>
        </p:nvSpPr>
        <p:spPr>
          <a:xfrm>
            <a:off x="0" y="2136572"/>
            <a:ext cx="1924050" cy="3046988"/>
          </a:xfrm>
          <a:prstGeom prst="rect">
            <a:avLst/>
          </a:prstGeom>
        </p:spPr>
        <p:txBody>
          <a:bodyPr wrap="square">
            <a:spAutoFit/>
          </a:bodyPr>
          <a:lstStyle/>
          <a:p>
            <a:pPr algn="ctr"/>
            <a:r>
              <a:rPr lang="fr-FR" sz="2400" b="1" dirty="0"/>
              <a:t>Original state</a:t>
            </a:r>
          </a:p>
          <a:p>
            <a:endParaRPr lang="fr-FR" sz="2400" dirty="0"/>
          </a:p>
          <a:p>
            <a:r>
              <a:rPr lang="fr-FR" sz="2400" dirty="0"/>
              <a:t>{</a:t>
            </a:r>
          </a:p>
          <a:p>
            <a:r>
              <a:rPr lang="fr-FR" sz="2400" dirty="0"/>
              <a:t>  "</a:t>
            </a:r>
            <a:r>
              <a:rPr lang="fr-FR" sz="2400" dirty="0" err="1"/>
              <a:t>baz</a:t>
            </a:r>
            <a:r>
              <a:rPr lang="fr-FR" sz="2400" dirty="0"/>
              <a:t>": "</a:t>
            </a:r>
            <a:r>
              <a:rPr lang="fr-FR" sz="2400" dirty="0" err="1"/>
              <a:t>qux</a:t>
            </a:r>
            <a:r>
              <a:rPr lang="fr-FR" sz="2400" dirty="0"/>
              <a:t>",</a:t>
            </a:r>
          </a:p>
          <a:p>
            <a:r>
              <a:rPr lang="fr-FR" sz="2400" dirty="0"/>
              <a:t>  "</a:t>
            </a:r>
            <a:r>
              <a:rPr lang="fr-FR" sz="2400" dirty="0" err="1"/>
              <a:t>foo</a:t>
            </a:r>
            <a:r>
              <a:rPr lang="fr-FR" sz="2400" dirty="0"/>
              <a:t>": "bar"</a:t>
            </a:r>
          </a:p>
          <a:p>
            <a:r>
              <a:rPr lang="fr-FR" sz="2400" dirty="0"/>
              <a:t>}</a:t>
            </a:r>
          </a:p>
          <a:p>
            <a:endParaRPr lang="fr-FR" sz="2400" dirty="0"/>
          </a:p>
          <a:p>
            <a:r>
              <a:rPr lang="fr-FR" sz="2400" dirty="0"/>
              <a:t>	</a:t>
            </a:r>
          </a:p>
        </p:txBody>
      </p:sp>
      <p:sp>
        <p:nvSpPr>
          <p:cNvPr id="10" name="Rectangle 9">
            <a:extLst>
              <a:ext uri="{FF2B5EF4-FFF2-40B4-BE49-F238E27FC236}">
                <a16:creationId xmlns:a16="http://schemas.microsoft.com/office/drawing/2014/main" id="{7F0E6CA3-0E69-4391-9A5F-21107B21B1F5}"/>
              </a:ext>
            </a:extLst>
          </p:cNvPr>
          <p:cNvSpPr/>
          <p:nvPr/>
        </p:nvSpPr>
        <p:spPr>
          <a:xfrm>
            <a:off x="9666588" y="2136572"/>
            <a:ext cx="2724150" cy="2308324"/>
          </a:xfrm>
          <a:prstGeom prst="rect">
            <a:avLst/>
          </a:prstGeom>
        </p:spPr>
        <p:txBody>
          <a:bodyPr wrap="square">
            <a:spAutoFit/>
          </a:bodyPr>
          <a:lstStyle/>
          <a:p>
            <a:pPr algn="ctr"/>
            <a:r>
              <a:rPr lang="fr-FR" sz="2400" b="1" dirty="0"/>
              <a:t>Final state</a:t>
            </a:r>
          </a:p>
          <a:p>
            <a:endParaRPr lang="fr-FR" sz="2400" dirty="0"/>
          </a:p>
          <a:p>
            <a:r>
              <a:rPr lang="fr-FR" sz="2400" dirty="0"/>
              <a:t>{</a:t>
            </a:r>
          </a:p>
          <a:p>
            <a:r>
              <a:rPr lang="fr-FR" sz="2400" dirty="0"/>
              <a:t>  "</a:t>
            </a:r>
            <a:r>
              <a:rPr lang="fr-FR" sz="2400" dirty="0" err="1"/>
              <a:t>baz</a:t>
            </a:r>
            <a:r>
              <a:rPr lang="fr-FR" sz="2400" dirty="0"/>
              <a:t>": "</a:t>
            </a:r>
            <a:r>
              <a:rPr lang="fr-FR" sz="2400" dirty="0" err="1"/>
              <a:t>boo</a:t>
            </a:r>
            <a:r>
              <a:rPr lang="fr-FR" sz="2400" dirty="0"/>
              <a:t>",</a:t>
            </a:r>
          </a:p>
          <a:p>
            <a:r>
              <a:rPr lang="fr-FR" sz="2400" dirty="0"/>
              <a:t>  "hello": ["world"]</a:t>
            </a:r>
          </a:p>
          <a:p>
            <a:r>
              <a:rPr lang="fr-FR" sz="2400" dirty="0"/>
              <a:t>}</a:t>
            </a:r>
          </a:p>
        </p:txBody>
      </p:sp>
      <p:cxnSp>
        <p:nvCxnSpPr>
          <p:cNvPr id="11" name="Connecteur droit 10">
            <a:extLst>
              <a:ext uri="{FF2B5EF4-FFF2-40B4-BE49-F238E27FC236}">
                <a16:creationId xmlns:a16="http://schemas.microsoft.com/office/drawing/2014/main" id="{7B9516D4-4707-40DF-8E0C-1D1746C40629}"/>
              </a:ext>
            </a:extLst>
          </p:cNvPr>
          <p:cNvCxnSpPr>
            <a:cxnSpLocks/>
          </p:cNvCxnSpPr>
          <p:nvPr/>
        </p:nvCxnSpPr>
        <p:spPr>
          <a:xfrm flipH="1">
            <a:off x="1997790"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8ED4B1-D7BE-4A9C-BC61-25217B02DB40}"/>
              </a:ext>
            </a:extLst>
          </p:cNvPr>
          <p:cNvCxnSpPr>
            <a:cxnSpLocks/>
          </p:cNvCxnSpPr>
          <p:nvPr/>
        </p:nvCxnSpPr>
        <p:spPr>
          <a:xfrm flipH="1">
            <a:off x="9049185"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4" descr="Résultat de recherche d'images pour &quot;image serveur&quot;">
            <a:extLst>
              <a:ext uri="{FF2B5EF4-FFF2-40B4-BE49-F238E27FC236}">
                <a16:creationId xmlns:a16="http://schemas.microsoft.com/office/drawing/2014/main" id="{8E379835-321D-4A3C-8D85-66175C1ED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8559" y="741727"/>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image ordinateur&quot;">
            <a:extLst>
              <a:ext uri="{FF2B5EF4-FFF2-40B4-BE49-F238E27FC236}">
                <a16:creationId xmlns:a16="http://schemas.microsoft.com/office/drawing/2014/main" id="{8A5BCEC9-3211-49F5-B0B4-373639E92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677" y="761821"/>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image serveur&quot;">
            <a:extLst>
              <a:ext uri="{FF2B5EF4-FFF2-40B4-BE49-F238E27FC236}">
                <a16:creationId xmlns:a16="http://schemas.microsoft.com/office/drawing/2014/main" id="{4D31239E-D49A-4E1B-8DCD-EEFD0AD4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10748227" y="723192"/>
            <a:ext cx="356466" cy="53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77667"/>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040732" y="6018251"/>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2857642" cy="461665"/>
          </a:xfrm>
          <a:prstGeom prst="rect">
            <a:avLst/>
          </a:prstGeom>
          <a:noFill/>
        </p:spPr>
        <p:txBody>
          <a:bodyPr wrap="none" rtlCol="0">
            <a:spAutoFit/>
          </a:bodyPr>
          <a:lstStyle/>
          <a:p>
            <a:r>
              <a:rPr lang="fr-FR" sz="2400" dirty="0"/>
              <a:t>Amélioration Continu</a:t>
            </a:r>
          </a:p>
        </p:txBody>
      </p:sp>
    </p:spTree>
    <p:extLst>
      <p:ext uri="{BB962C8B-B14F-4D97-AF65-F5344CB8AC3E}">
        <p14:creationId xmlns:p14="http://schemas.microsoft.com/office/powerpoint/2010/main" val="2876545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5F3A3-36D9-433D-B4CD-C3E4C0D950D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DD0296A0-4A7F-441C-9DEC-38FB9B547DA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880342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478906062"/>
              </p:ext>
            </p:extLst>
          </p:nvPr>
        </p:nvGraphicFramePr>
        <p:xfrm>
          <a:off x="1833046" y="2940551"/>
          <a:ext cx="8582542" cy="3669033"/>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429000"/>
            <a:ext cx="10401301" cy="3285944"/>
          </a:xfrm>
          <a:prstGeom prst="ellipse">
            <a:avLst/>
          </a:prstGeom>
          <a:solidFill>
            <a:schemeClr val="bg1"/>
          </a:solid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594417" y="3844741"/>
            <a:ext cx="1066318" cy="707886"/>
          </a:xfrm>
          <a:prstGeom prst="rect">
            <a:avLst/>
          </a:prstGeom>
          <a:noFill/>
        </p:spPr>
        <p:txBody>
          <a:bodyPr wrap="none" rtlCol="0">
            <a:spAutoFit/>
          </a:bodyPr>
          <a:lstStyle/>
          <a:p>
            <a:r>
              <a:rPr lang="fr-FR" sz="4000" dirty="0">
                <a:solidFill>
                  <a:srgbClr val="0070C0"/>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23339" y="5220200"/>
            <a:ext cx="3536161"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a:t>
            </a:r>
            <a:r>
              <a:rPr lang="fr-FR" sz="2800" dirty="0" err="1">
                <a:solidFill>
                  <a:schemeClr val="accent2"/>
                </a:solidFill>
              </a:rPr>
              <a:t>Integration</a:t>
            </a:r>
            <a:endParaRPr lang="fr-FR" sz="2800" dirty="0">
              <a:solidFill>
                <a:schemeClr val="accent2"/>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4247748" y="3663777"/>
            <a:ext cx="3119444"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056799" y="4143308"/>
            <a:ext cx="4504695" cy="461665"/>
          </a:xfrm>
          <a:prstGeom prst="rect">
            <a:avLst/>
          </a:prstGeom>
          <a:noFill/>
        </p:spPr>
        <p:txBody>
          <a:bodyPr wrap="none" rtlCol="0">
            <a:spAutoFit/>
          </a:bodyPr>
          <a:lstStyle/>
          <a:p>
            <a:r>
              <a:rPr lang="fr-FR" sz="2400" dirty="0" err="1">
                <a:solidFill>
                  <a:srgbClr val="00B050"/>
                </a:solidFill>
              </a:rPr>
              <a:t>Learn&amp;Use&amp;Masterise</a:t>
            </a:r>
            <a:r>
              <a:rPr lang="fr-FR" sz="2400" dirty="0">
                <a:solidFill>
                  <a:srgbClr val="00B050"/>
                </a:solidFill>
              </a:rPr>
              <a:t> IDE </a:t>
            </a:r>
            <a:r>
              <a:rPr lang="fr-FR" sz="2400" dirty="0" err="1">
                <a:solidFill>
                  <a:srgbClr val="00B050"/>
                </a:solidFill>
              </a:rPr>
              <a:t>shorcut</a:t>
            </a:r>
            <a:endParaRPr lang="fr-FR" sz="2400" dirty="0">
              <a:solidFill>
                <a:srgbClr val="00B050"/>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712839" y="4844719"/>
            <a:ext cx="3449791" cy="523220"/>
          </a:xfrm>
          <a:prstGeom prst="rect">
            <a:avLst/>
          </a:prstGeom>
          <a:noFill/>
        </p:spPr>
        <p:txBody>
          <a:bodyPr wrap="none" rtlCol="0">
            <a:spAutoFit/>
          </a:bodyPr>
          <a:lstStyle/>
          <a:p>
            <a:r>
              <a:rPr lang="fr-FR" sz="2800" dirty="0">
                <a:solidFill>
                  <a:schemeClr val="accent2"/>
                </a:solidFill>
              </a:rPr>
              <a:t>Hot </a:t>
            </a:r>
            <a:r>
              <a:rPr lang="fr-FR" sz="2800" dirty="0" err="1">
                <a:solidFill>
                  <a:schemeClr val="accent2"/>
                </a:solidFill>
              </a:rPr>
              <a:t>reload</a:t>
            </a:r>
            <a:r>
              <a:rPr lang="fr-FR" sz="2800" dirty="0">
                <a:solidFill>
                  <a:schemeClr val="accent2"/>
                </a:solidFill>
              </a:rPr>
              <a:t>/Live </a:t>
            </a:r>
            <a:r>
              <a:rPr lang="fr-FR" sz="2800" dirty="0" err="1">
                <a:solidFill>
                  <a:schemeClr val="accent2"/>
                </a:solidFill>
              </a:rPr>
              <a:t>reload</a:t>
            </a:r>
            <a:endParaRPr lang="fr-FR" sz="2800" dirty="0">
              <a:solidFill>
                <a:schemeClr val="accent2"/>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FF33CC"/>
                </a:solidFill>
              </a:rPr>
              <a:t>Raccourcir vos itérations </a:t>
            </a:r>
          </a:p>
          <a:p>
            <a:pPr algn="ctr"/>
            <a:r>
              <a:rPr lang="fr-FR" sz="4800" dirty="0">
                <a:solidFill>
                  <a:srgbClr val="FF33CC"/>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727014" y="5933064"/>
            <a:ext cx="5218352" cy="523220"/>
          </a:xfrm>
          <a:prstGeom prst="rect">
            <a:avLst/>
          </a:prstGeom>
          <a:noFill/>
        </p:spPr>
        <p:txBody>
          <a:bodyPr wrap="none" rtlCol="0">
            <a:spAutoFit/>
          </a:bodyPr>
          <a:lstStyle/>
          <a:p>
            <a:r>
              <a:rPr lang="fr-FR" sz="2800" dirty="0">
                <a:solidFill>
                  <a:srgbClr val="00B050"/>
                </a:solidFill>
              </a:rPr>
              <a:t>Automatise </a:t>
            </a:r>
            <a:r>
              <a:rPr lang="fr-FR" sz="2800" dirty="0" err="1">
                <a:solidFill>
                  <a:srgbClr val="00B050"/>
                </a:solidFill>
              </a:rPr>
              <a:t>every</a:t>
            </a:r>
            <a:r>
              <a:rPr lang="fr-FR" sz="2800" dirty="0">
                <a:solidFill>
                  <a:srgbClr val="00B050"/>
                </a:solidFill>
              </a:rPr>
              <a:t> </a:t>
            </a:r>
            <a:r>
              <a:rPr lang="fr-FR" sz="2800" dirty="0" err="1">
                <a:solidFill>
                  <a:srgbClr val="00B050"/>
                </a:solidFill>
              </a:rPr>
              <a:t>repetitive</a:t>
            </a:r>
            <a:r>
              <a:rPr lang="fr-FR" sz="2800" dirty="0">
                <a:solidFill>
                  <a:srgbClr val="00B050"/>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455037" y="4576696"/>
            <a:ext cx="4497770" cy="584775"/>
          </a:xfrm>
          <a:prstGeom prst="rect">
            <a:avLst/>
          </a:prstGeom>
          <a:noFill/>
        </p:spPr>
        <p:txBody>
          <a:bodyPr wrap="none" rtlCol="0">
            <a:spAutoFit/>
          </a:bodyPr>
          <a:lstStyle/>
          <a:p>
            <a:r>
              <a:rPr lang="fr-FR" sz="3200" dirty="0" err="1">
                <a:solidFill>
                  <a:srgbClr val="0070C0"/>
                </a:solidFill>
              </a:rPr>
              <a:t>Functionnal</a:t>
            </a:r>
            <a:r>
              <a:rPr lang="fr-FR" sz="3200" dirty="0">
                <a:solidFill>
                  <a:srgbClr val="0070C0"/>
                </a:solidFill>
              </a:rPr>
              <a:t> </a:t>
            </a:r>
            <a:r>
              <a:rPr lang="fr-FR" sz="3200" dirty="0" err="1">
                <a:solidFill>
                  <a:srgbClr val="0070C0"/>
                </a:solidFill>
              </a:rPr>
              <a:t>Programming</a:t>
            </a:r>
            <a:endParaRPr lang="fr-FR" sz="3200" dirty="0">
              <a:solidFill>
                <a:srgbClr val="0070C0"/>
              </a:solidFill>
            </a:endParaRPr>
          </a:p>
        </p:txBody>
      </p:sp>
    </p:spTree>
    <p:extLst>
      <p:ext uri="{BB962C8B-B14F-4D97-AF65-F5344CB8AC3E}">
        <p14:creationId xmlns:p14="http://schemas.microsoft.com/office/powerpoint/2010/main" val="1067765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4400" dirty="0"/>
              <a:t>Se concentrer sur les besoins et les domaines fonctionnelles entraîne :</a:t>
            </a:r>
          </a:p>
          <a:p>
            <a:pPr marL="0" indent="0">
              <a:buFont typeface="Arial" panose="020B0604020202020204" pitchFamily="34" charset="0"/>
              <a:buNone/>
            </a:pPr>
            <a:endParaRPr lang="fr-FR" sz="4400" dirty="0"/>
          </a:p>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a:p>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Nommage</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623094" y="2004102"/>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543745" y="337517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8405886"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629" y="1846017"/>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731343" y="336323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7729113" y="1684180"/>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729113" y="4856527"/>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7181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p>
          <a:p>
            <a:pPr marL="457200" lvl="1" indent="0">
              <a:buNone/>
            </a:pPr>
            <a:endParaRPr lang="fr-FR" sz="3200" dirty="0">
              <a:solidFill>
                <a:srgbClr val="7030A0"/>
              </a:solidFill>
            </a:endParaRPr>
          </a:p>
          <a:p>
            <a:pPr marL="457200" lvl="1" indent="0">
              <a:buNone/>
            </a:pPr>
            <a:r>
              <a:rPr lang="fr-FR" sz="3200" dirty="0"/>
              <a:t>Dans le body </a:t>
            </a:r>
            <a:br>
              <a:rPr lang="fr-FR" sz="3200" dirty="0"/>
            </a:br>
            <a:r>
              <a:rPr lang="fr-FR" sz="3200" dirty="0">
                <a:solidFill>
                  <a:srgbClr val="7030A0"/>
                </a:solidFill>
              </a:rPr>
              <a:t>{version:1}</a:t>
            </a:r>
          </a:p>
          <a:p>
            <a:pPr marL="457200" lvl="1" indent="0">
              <a:buNone/>
            </a:pPr>
            <a:endParaRPr lang="fr-FR" sz="3200" dirty="0">
              <a:solidFill>
                <a:srgbClr val="7030A0"/>
              </a:solidFill>
            </a:endParaRPr>
          </a:p>
          <a:p>
            <a:pPr marL="457200" lvl="1" indent="0">
              <a:buNone/>
            </a:pPr>
            <a:r>
              <a:rPr lang="fr-FR" sz="3200" dirty="0"/>
              <a:t>Dans le header </a:t>
            </a:r>
            <a:br>
              <a:rPr lang="fr-FR" sz="3200" dirty="0"/>
            </a:br>
            <a:r>
              <a:rPr lang="fr-FR" sz="3200" dirty="0">
                <a:solidFill>
                  <a:srgbClr val="7030A0"/>
                </a:solidFill>
              </a:rPr>
              <a:t>version:1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5445" y="1795180"/>
            <a:ext cx="1119187" cy="839390"/>
          </a:xfrm>
          <a:prstGeom prst="rect">
            <a:avLst/>
          </a:prstGeom>
        </p:spPr>
      </p:pic>
    </p:spTree>
    <p:extLst>
      <p:ext uri="{BB962C8B-B14F-4D97-AF65-F5344CB8AC3E}">
        <p14:creationId xmlns:p14="http://schemas.microsoft.com/office/powerpoint/2010/main" val="1866588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375537"/>
            <a:ext cx="5876925" cy="4351338"/>
          </a:xfrm>
        </p:spPr>
        <p:txBody>
          <a:bodyPr>
            <a:normAutofit/>
          </a:bodyPr>
          <a:lstStyle/>
          <a:p>
            <a:pPr marL="0" indent="0">
              <a:buNone/>
            </a:pPr>
            <a:r>
              <a:rPr lang="fr-FR" sz="4000" b="1" i="1" dirty="0">
                <a:solidFill>
                  <a:schemeClr val="accent1">
                    <a:lumMod val="75000"/>
                  </a:schemeClr>
                </a:solidFill>
              </a:rPr>
              <a:t>Time-</a:t>
            </a:r>
            <a:r>
              <a:rPr lang="fr-FR" sz="4000" b="1" i="1" dirty="0" err="1">
                <a:solidFill>
                  <a:schemeClr val="accent1">
                    <a:lumMod val="75000"/>
                  </a:schemeClr>
                </a:solidFill>
              </a:rPr>
              <a:t>based</a:t>
            </a:r>
            <a:br>
              <a:rPr lang="fr-FR" sz="4000" b="1" i="1" dirty="0">
                <a:solidFill>
                  <a:schemeClr val="accent1">
                    <a:lumMod val="75000"/>
                  </a:schemeClr>
                </a:solidFill>
              </a:rPr>
            </a:br>
            <a:br>
              <a:rPr lang="fr-FR" sz="4000" b="1" i="1" dirty="0">
                <a:solidFill>
                  <a:schemeClr val="accent1">
                    <a:lumMod val="75000"/>
                  </a:schemeClr>
                </a:solidFill>
              </a:rPr>
            </a:b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r>
              <a:rPr lang="en-US" sz="1800" dirty="0">
                <a:solidFill>
                  <a:srgbClr val="7030A0"/>
                </a:solidFill>
              </a:rPr>
              <a:t>If-Modified-Since: Wed, 21 Oct 2015 07:28:00 GMT</a:t>
            </a:r>
          </a:p>
          <a:p>
            <a:pPr marL="0" indent="0">
              <a:buNone/>
            </a:pPr>
            <a:endParaRPr lang="en-US" sz="2400" dirty="0"/>
          </a:p>
          <a:p>
            <a:pPr marL="0" indent="0">
              <a:buNone/>
            </a:pPr>
            <a:endParaRPr lang="fr-FR" sz="24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565888" y="1369746"/>
            <a:ext cx="5576854" cy="2893100"/>
          </a:xfrm>
          <a:prstGeom prst="rect">
            <a:avLst/>
          </a:prstGeom>
        </p:spPr>
        <p:txBody>
          <a:bodyPr wrap="square">
            <a:spAutoFit/>
          </a:bodyPr>
          <a:lstStyle/>
          <a:p>
            <a:r>
              <a:rPr lang="fr-FR" sz="3700" b="1" i="1" dirty="0">
                <a:solidFill>
                  <a:schemeClr val="accent1">
                    <a:lumMod val="75000"/>
                  </a:schemeClr>
                </a:solidFill>
              </a:rPr>
              <a:t>Content-</a:t>
            </a:r>
            <a:r>
              <a:rPr lang="fr-FR" sz="3700" b="1" i="1" dirty="0" err="1">
                <a:solidFill>
                  <a:schemeClr val="accent1">
                    <a:lumMod val="75000"/>
                  </a:schemeClr>
                </a:solidFill>
              </a:rPr>
              <a:t>based</a:t>
            </a:r>
            <a:endParaRPr lang="fr-FR" sz="3700" b="1" i="1" dirty="0">
              <a:solidFill>
                <a:schemeClr val="accent1">
                  <a:lumMod val="75000"/>
                </a:schemeClr>
              </a:solidFill>
            </a:endParaRPr>
          </a:p>
          <a:p>
            <a:endParaRPr lang="fr-FR" sz="3700" b="1" i="1" dirty="0">
              <a:solidFill>
                <a:schemeClr val="accent1">
                  <a:lumMod val="75000"/>
                </a:schemeClr>
              </a:solidFill>
            </a:endParaRPr>
          </a:p>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a:solidFill>
                  <a:schemeClr val="accent1">
                    <a:lumMod val="75000"/>
                  </a:schemeClr>
                </a:solidFill>
              </a:rPr>
              <a:t>ETag:</a:t>
            </a:r>
            <a:r>
              <a:rPr lang="pt-BR" i="1" dirty="0">
                <a:solidFill>
                  <a:srgbClr val="7030A0"/>
                </a:solidFill>
              </a:rPr>
              <a:t>"33a64df551425fcc55e4d42a148795d9f25f89d4"</a:t>
            </a:r>
          </a:p>
          <a:p>
            <a:endParaRPr lang="pt-BR" dirty="0"/>
          </a:p>
          <a:p>
            <a:r>
              <a:rPr lang="en-US" dirty="0">
                <a:solidFill>
                  <a:srgbClr val="7030A0"/>
                </a:solidFill>
              </a:rPr>
              <a:t>If-None-Match:</a:t>
            </a:r>
            <a:r>
              <a:rPr lang="pt-BR"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241208"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569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Espace réservé du contenu 4">
            <a:extLst>
              <a:ext uri="{FF2B5EF4-FFF2-40B4-BE49-F238E27FC236}">
                <a16:creationId xmlns:a16="http://schemas.microsoft.com/office/drawing/2014/main" id="{9707C9CD-1292-431B-8291-078D68ED6B9E}"/>
              </a:ext>
            </a:extLst>
          </p:cNvPr>
          <p:cNvSpPr>
            <a:spLocks noGrp="1"/>
          </p:cNvSpPr>
          <p:nvPr>
            <p:ph idx="1"/>
          </p:nvPr>
        </p:nvSpPr>
        <p:spPr>
          <a:xfrm>
            <a:off x="838200" y="1825625"/>
            <a:ext cx="10515600" cy="3874784"/>
          </a:xfrm>
        </p:spPr>
        <p:txBody>
          <a:bodyPr/>
          <a:lstStyle/>
          <a:p>
            <a:pPr marL="0" indent="0">
              <a:buNone/>
            </a:pPr>
            <a:r>
              <a:rPr lang="fr-FR" dirty="0"/>
              <a:t>More HTTP Headers :</a:t>
            </a:r>
          </a:p>
          <a:p>
            <a:pPr lvl="1"/>
            <a:r>
              <a:rPr lang="fr-FR" dirty="0"/>
              <a:t>Cache-Control, </a:t>
            </a:r>
          </a:p>
          <a:p>
            <a:pPr lvl="1"/>
            <a:r>
              <a:rPr lang="fr-FR" dirty="0"/>
              <a:t>Content-Location, </a:t>
            </a:r>
          </a:p>
          <a:p>
            <a:pPr lvl="1"/>
            <a:r>
              <a:rPr lang="fr-FR" dirty="0"/>
              <a:t>Date, </a:t>
            </a:r>
          </a:p>
          <a:p>
            <a:pPr lvl="1"/>
            <a:r>
              <a:rPr lang="fr-FR" dirty="0" err="1"/>
              <a:t>Etag</a:t>
            </a:r>
            <a:r>
              <a:rPr lang="fr-FR" dirty="0"/>
              <a:t>, </a:t>
            </a:r>
          </a:p>
          <a:p>
            <a:pPr lvl="1"/>
            <a:r>
              <a:rPr lang="fr-FR" dirty="0"/>
              <a:t>Expires, </a:t>
            </a:r>
          </a:p>
          <a:p>
            <a:pPr lvl="1"/>
            <a:r>
              <a:rPr lang="fr-FR" dirty="0" err="1"/>
              <a:t>Vary</a:t>
            </a:r>
            <a:endParaRPr lang="fr-FR" dirty="0"/>
          </a:p>
        </p:txBody>
      </p:sp>
    </p:spTree>
    <p:extLst>
      <p:ext uri="{BB962C8B-B14F-4D97-AF65-F5344CB8AC3E}">
        <p14:creationId xmlns:p14="http://schemas.microsoft.com/office/powerpoint/2010/main" val="3217966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254060113"/>
              </p:ext>
            </p:extLst>
          </p:nvPr>
        </p:nvGraphicFramePr>
        <p:xfrm>
          <a:off x="317770" y="838524"/>
          <a:ext cx="11556460" cy="5852160"/>
        </p:xfrm>
        <a:graphic>
          <a:graphicData uri="http://schemas.openxmlformats.org/drawingml/2006/table">
            <a:tbl>
              <a:tblPr firstRow="1" bandRow="1">
                <a:tableStyleId>{5C22544A-7EE6-4342-B048-85BDC9FD1C3A}</a:tableStyleId>
              </a:tblPr>
              <a:tblGrid>
                <a:gridCol w="3242029">
                  <a:extLst>
                    <a:ext uri="{9D8B030D-6E8A-4147-A177-3AD203B41FA5}">
                      <a16:colId xmlns:a16="http://schemas.microsoft.com/office/drawing/2014/main" val="2720861442"/>
                    </a:ext>
                  </a:extLst>
                </a:gridCol>
                <a:gridCol w="8314431">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no-cache</a:t>
                      </a:r>
                    </a:p>
                  </a:txBody>
                  <a:tcPr/>
                </a:tc>
                <a:tc>
                  <a:txBody>
                    <a:bodyPr/>
                    <a:lstStyle/>
                    <a:p>
                      <a:r>
                        <a:rPr lang="fr-FR" sz="1800" b="0" i="0" kern="1200" dirty="0">
                          <a:solidFill>
                            <a:schemeClr val="dk1"/>
                          </a:solidFill>
                          <a:effectLst/>
                          <a:latin typeface="+mn-lt"/>
                          <a:ea typeface="+mn-ea"/>
                          <a:cs typeface="+mn-cs"/>
                        </a:rPr>
                        <a:t>Indique de renvoyer systématiquement la requête au serveur et ne servir une éventuelle version en cache que dans le cas où le serveur le demande.</a:t>
                      </a:r>
                      <a:endParaRPr lang="fr-FR" dirty="0"/>
                    </a:p>
                  </a:txBody>
                  <a:tcPr/>
                </a:tc>
                <a:extLst>
                  <a:ext uri="{0D108BD9-81ED-4DB2-BD59-A6C34878D82A}">
                    <a16:rowId xmlns:a16="http://schemas.microsoft.com/office/drawing/2014/main" val="363777651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
        <p:nvSpPr>
          <p:cNvPr id="4" name="Rectangle 3">
            <a:extLst>
              <a:ext uri="{FF2B5EF4-FFF2-40B4-BE49-F238E27FC236}">
                <a16:creationId xmlns:a16="http://schemas.microsoft.com/office/drawing/2014/main" id="{750E216E-8BF4-4F43-A6F4-D0352030F703}"/>
              </a:ext>
            </a:extLst>
          </p:cNvPr>
          <p:cNvSpPr/>
          <p:nvPr/>
        </p:nvSpPr>
        <p:spPr>
          <a:xfrm>
            <a:off x="211242" y="6068613"/>
            <a:ext cx="3864647" cy="646331"/>
          </a:xfrm>
          <a:prstGeom prst="rect">
            <a:avLst/>
          </a:prstGeom>
        </p:spPr>
        <p:txBody>
          <a:bodyPr wrap="square">
            <a:spAutoFit/>
          </a:bodyPr>
          <a:lstStyle/>
          <a:p>
            <a:r>
              <a:rPr lang="fr-FR" i="1" dirty="0">
                <a:solidFill>
                  <a:schemeClr val="accent1">
                    <a:lumMod val="75000"/>
                  </a:schemeClr>
                </a:solidFill>
              </a:rPr>
              <a:t>Example:</a:t>
            </a:r>
          </a:p>
          <a:p>
            <a:r>
              <a:rPr lang="fr-FR" i="1" dirty="0" err="1">
                <a:solidFill>
                  <a:schemeClr val="accent1">
                    <a:lumMod val="75000"/>
                  </a:schemeClr>
                </a:solidFill>
              </a:rPr>
              <a:t>Cache-Control:private,max-age</a:t>
            </a:r>
            <a:r>
              <a:rPr lang="fr-FR" i="1" dirty="0">
                <a:solidFill>
                  <a:schemeClr val="accent1">
                    <a:lumMod val="75000"/>
                  </a:schemeClr>
                </a:solidFill>
              </a:rPr>
              <a:t>=100 </a:t>
            </a:r>
            <a:endParaRPr lang="fr-FR" dirty="0"/>
          </a:p>
        </p:txBody>
      </p:sp>
    </p:spTree>
    <p:extLst>
      <p:ext uri="{BB962C8B-B14F-4D97-AF65-F5344CB8AC3E}">
        <p14:creationId xmlns:p14="http://schemas.microsoft.com/office/powerpoint/2010/main" val="2319944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590889"/>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Tree>
    <p:extLst>
      <p:ext uri="{BB962C8B-B14F-4D97-AF65-F5344CB8AC3E}">
        <p14:creationId xmlns:p14="http://schemas.microsoft.com/office/powerpoint/2010/main" val="7070377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83</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Tree>
    <p:extLst>
      <p:ext uri="{BB962C8B-B14F-4D97-AF65-F5344CB8AC3E}">
        <p14:creationId xmlns:p14="http://schemas.microsoft.com/office/powerpoint/2010/main" val="33492851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88</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89</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90</a:t>
            </a:fld>
            <a:endParaRPr lang="fr-FR"/>
          </a:p>
        </p:txBody>
      </p:sp>
    </p:spTree>
    <p:extLst>
      <p:ext uri="{BB962C8B-B14F-4D97-AF65-F5344CB8AC3E}">
        <p14:creationId xmlns:p14="http://schemas.microsoft.com/office/powerpoint/2010/main" val="2974171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91</a:t>
            </a:fld>
            <a:endParaRPr lang="fr-FR"/>
          </a:p>
        </p:txBody>
      </p:sp>
    </p:spTree>
    <p:extLst>
      <p:ext uri="{BB962C8B-B14F-4D97-AF65-F5344CB8AC3E}">
        <p14:creationId xmlns:p14="http://schemas.microsoft.com/office/powerpoint/2010/main" val="29738667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92</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93</a:t>
            </a:fld>
            <a:endParaRPr lang="fr-FR"/>
          </a:p>
        </p:txBody>
      </p:sp>
    </p:spTree>
    <p:extLst>
      <p:ext uri="{BB962C8B-B14F-4D97-AF65-F5344CB8AC3E}">
        <p14:creationId xmlns:p14="http://schemas.microsoft.com/office/powerpoint/2010/main" val="41067039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94</a:t>
            </a:fld>
            <a:endParaRPr lang="fr-FR"/>
          </a:p>
        </p:txBody>
      </p:sp>
    </p:spTree>
    <p:extLst>
      <p:ext uri="{BB962C8B-B14F-4D97-AF65-F5344CB8AC3E}">
        <p14:creationId xmlns:p14="http://schemas.microsoft.com/office/powerpoint/2010/main" val="633296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810901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98</a:t>
            </a:fld>
            <a:endParaRPr lang="fr-FR"/>
          </a:p>
        </p:txBody>
      </p:sp>
    </p:spTree>
    <p:extLst>
      <p:ext uri="{BB962C8B-B14F-4D97-AF65-F5344CB8AC3E}">
        <p14:creationId xmlns:p14="http://schemas.microsoft.com/office/powerpoint/2010/main" val="32723869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54315</TotalTime>
  <Words>5905</Words>
  <Application>Microsoft Office PowerPoint</Application>
  <PresentationFormat>Grand écran</PresentationFormat>
  <Paragraphs>1275</Paragraphs>
  <Slides>120</Slides>
  <Notes>13</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120</vt:i4>
      </vt:variant>
    </vt:vector>
  </HeadingPairs>
  <TitlesOfParts>
    <vt:vector size="133"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and query string for filtering</vt:lpstr>
      <vt:lpstr>Get and return type</vt:lpstr>
      <vt:lpstr>POST, PUT précisions</vt:lpstr>
      <vt:lpstr>POST, PUT précisions</vt:lpstr>
      <vt:lpstr>PATCH précision</vt:lpstr>
      <vt:lpstr>PATCH standard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 cache HTTP/1.1</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Déroulement du cours sur les Services Web</vt:lpstr>
      <vt:lpstr>Conclusion</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722</cp:revision>
  <cp:lastPrinted>2017-05-21T13:26:06Z</cp:lastPrinted>
  <dcterms:created xsi:type="dcterms:W3CDTF">2017-03-15T18:15:39Z</dcterms:created>
  <dcterms:modified xsi:type="dcterms:W3CDTF">2019-03-29T17:39:05Z</dcterms:modified>
</cp:coreProperties>
</file>